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</p:sldMasterIdLst>
  <p:sldIdLst>
    <p:sldId id="257" r:id="rId16"/>
    <p:sldId id="273" r:id="rId17"/>
    <p:sldId id="264" r:id="rId18"/>
    <p:sldId id="258" r:id="rId19"/>
    <p:sldId id="259" r:id="rId20"/>
    <p:sldId id="271" r:id="rId21"/>
    <p:sldId id="260" r:id="rId22"/>
    <p:sldId id="261" r:id="rId23"/>
    <p:sldId id="262" r:id="rId24"/>
    <p:sldId id="263" r:id="rId25"/>
    <p:sldId id="265" r:id="rId26"/>
    <p:sldId id="268" r:id="rId27"/>
    <p:sldId id="266" r:id="rId28"/>
    <p:sldId id="269" r:id="rId29"/>
    <p:sldId id="267" r:id="rId30"/>
    <p:sldId id="270" r:id="rId31"/>
    <p:sldId id="272" r:id="rId32"/>
  </p:sldIdLst>
  <p:sldSz cx="9144000" cy="6858000" type="screen4x3"/>
  <p:notesSz cx="6858000" cy="9144000"/>
  <p:embeddedFontLst>
    <p:embeddedFont>
      <p:font typeface="Palatino Linotype" pitchFamily="18" charset="0"/>
      <p:regular r:id="rId33"/>
      <p:bold r:id="rId34"/>
      <p:italic r:id="rId35"/>
      <p:boldItalic r:id="rId36"/>
    </p:embeddedFont>
    <p:embeddedFont>
      <p:font typeface="Constantia" pitchFamily="18" charset="0"/>
      <p:regular r:id="rId37"/>
      <p:bold r:id="rId38"/>
      <p:italic r:id="rId39"/>
      <p:boldItalic r:id="rId40"/>
    </p:embeddedFont>
    <p:embeddedFont>
      <p:font typeface="Rockwell" pitchFamily="18" charset="0"/>
      <p:regular r:id="rId41"/>
      <p:bold r:id="rId42"/>
      <p:italic r:id="rId43"/>
      <p:boldItalic r:id="rId44"/>
    </p:embeddedFont>
    <p:embeddedFont>
      <p:font typeface="Lucida Sans" pitchFamily="34" charset="0"/>
      <p:regular r:id="rId45"/>
      <p:bold r:id="rId46"/>
      <p:italic r:id="rId47"/>
      <p:boldItalic r:id="rId48"/>
    </p:embeddedFont>
    <p:embeddedFont>
      <p:font typeface="Tunga" pitchFamily="34" charset="0"/>
      <p:regular r:id="rId49"/>
      <p:bold r:id="rId50"/>
    </p:embeddedFont>
    <p:embeddedFont>
      <p:font typeface="Book Antiqua" pitchFamily="18" charset="0"/>
      <p:regular r:id="rId51"/>
      <p:bold r:id="rId52"/>
      <p:italic r:id="rId53"/>
      <p:boldItalic r:id="rId54"/>
    </p:embeddedFont>
    <p:embeddedFont>
      <p:font typeface="Trebuchet MS" pitchFamily="34" charset="0"/>
      <p:regular r:id="rId55"/>
      <p:bold r:id="rId56"/>
      <p:italic r:id="rId57"/>
      <p:boldItalic r:id="rId58"/>
    </p:embeddedFont>
    <p:embeddedFont>
      <p:font typeface="NikoshBAN" pitchFamily="2" charset="0"/>
      <p:regular r:id="rId59"/>
    </p:embeddedFont>
    <p:embeddedFont>
      <p:font typeface="Wingdings 3" pitchFamily="18" charset="2"/>
      <p:regular r:id="rId60"/>
    </p:embeddedFont>
    <p:embeddedFont>
      <p:font typeface="Verdana" pitchFamily="34" charset="0"/>
      <p:regular r:id="rId61"/>
      <p:bold r:id="rId62"/>
      <p:italic r:id="rId63"/>
      <p:boldItalic r:id="rId64"/>
    </p:embeddedFont>
    <p:embeddedFont>
      <p:font typeface="Candara" pitchFamily="34" charset="0"/>
      <p:regular r:id="rId65"/>
      <p:bold r:id="rId66"/>
      <p:italic r:id="rId67"/>
      <p:boldItalic r:id="rId68"/>
    </p:embeddedFont>
    <p:embeddedFont>
      <p:font typeface="Wingdings 2" pitchFamily="18" charset="2"/>
      <p:regular r:id="rId69"/>
    </p:embeddedFont>
    <p:embeddedFont>
      <p:font typeface="Impact" pitchFamily="34" charset="0"/>
      <p:regular r:id="rId70"/>
    </p:embeddedFont>
    <p:embeddedFont>
      <p:font typeface="Cambria Math" pitchFamily="18" charset="0"/>
      <p:regular r:id="rId71"/>
    </p:embeddedFont>
    <p:embeddedFont>
      <p:font typeface="Franklin Gothic Book" pitchFamily="34" charset="0"/>
      <p:regular r:id="rId72"/>
      <p:italic r:id="rId73"/>
    </p:embeddedFont>
    <p:embeddedFont>
      <p:font typeface="Calibri" pitchFamily="34" charset="0"/>
      <p:regular r:id="rId74"/>
      <p:bold r:id="rId75"/>
      <p:italic r:id="rId76"/>
      <p:boldItalic r:id="rId77"/>
    </p:embeddedFont>
    <p:embeddedFont>
      <p:font typeface="Franklin Gothic Medium" pitchFamily="34" charset="0"/>
      <p:regular r:id="rId78"/>
      <p:italic r:id="rId79"/>
    </p:embeddedFont>
    <p:embeddedFont>
      <p:font typeface="Georgia" pitchFamily="18" charset="0"/>
      <p:regular r:id="rId80"/>
      <p:bold r:id="rId81"/>
      <p:italic r:id="rId82"/>
      <p:boldItalic r:id="rId83"/>
    </p:embeddedFont>
    <p:embeddedFont>
      <p:font typeface="Century Gothic" pitchFamily="34" charset="0"/>
      <p:regular r:id="rId84"/>
      <p:bold r:id="rId85"/>
      <p:italic r:id="rId86"/>
      <p:boldItalic r:id="rId87"/>
    </p:embeddedFont>
    <p:embeddedFont>
      <p:font typeface="Tahoma" pitchFamily="34" charset="0"/>
      <p:regular r:id="rId88"/>
      <p:bold r:id="rId89"/>
    </p:embeddedFont>
    <p:embeddedFont>
      <p:font typeface="Garamond" pitchFamily="18" charset="0"/>
      <p:regular r:id="rId90"/>
      <p:bold r:id="rId91"/>
      <p:italic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font" Target="fonts/font7.fntdata"/><Relationship Id="rId21" Type="http://schemas.openxmlformats.org/officeDocument/2006/relationships/slide" Target="slides/slide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font" Target="fonts/font31.fntdata"/><Relationship Id="rId68" Type="http://schemas.openxmlformats.org/officeDocument/2006/relationships/font" Target="fonts/font36.fntdata"/><Relationship Id="rId76" Type="http://schemas.openxmlformats.org/officeDocument/2006/relationships/font" Target="fonts/font44.fntdata"/><Relationship Id="rId84" Type="http://schemas.openxmlformats.org/officeDocument/2006/relationships/font" Target="fonts/font52.fntdata"/><Relationship Id="rId89" Type="http://schemas.openxmlformats.org/officeDocument/2006/relationships/font" Target="fonts/font57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39.fntdata"/><Relationship Id="rId92" Type="http://schemas.openxmlformats.org/officeDocument/2006/relationships/font" Target="fonts/font6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66" Type="http://schemas.openxmlformats.org/officeDocument/2006/relationships/font" Target="fonts/font34.fntdata"/><Relationship Id="rId74" Type="http://schemas.openxmlformats.org/officeDocument/2006/relationships/font" Target="fonts/font42.fntdata"/><Relationship Id="rId79" Type="http://schemas.openxmlformats.org/officeDocument/2006/relationships/font" Target="fonts/font47.fntdata"/><Relationship Id="rId87" Type="http://schemas.openxmlformats.org/officeDocument/2006/relationships/font" Target="fonts/font55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29.fntdata"/><Relationship Id="rId82" Type="http://schemas.openxmlformats.org/officeDocument/2006/relationships/font" Target="fonts/font50.fntdata"/><Relationship Id="rId90" Type="http://schemas.openxmlformats.org/officeDocument/2006/relationships/font" Target="fonts/font58.fntdata"/><Relationship Id="rId95" Type="http://schemas.openxmlformats.org/officeDocument/2006/relationships/theme" Target="theme/theme1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font" Target="fonts/font32.fntdata"/><Relationship Id="rId69" Type="http://schemas.openxmlformats.org/officeDocument/2006/relationships/font" Target="fonts/font37.fntdata"/><Relationship Id="rId77" Type="http://schemas.openxmlformats.org/officeDocument/2006/relationships/font" Target="fonts/font45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9.fntdata"/><Relationship Id="rId72" Type="http://schemas.openxmlformats.org/officeDocument/2006/relationships/font" Target="fonts/font40.fntdata"/><Relationship Id="rId80" Type="http://schemas.openxmlformats.org/officeDocument/2006/relationships/font" Target="fonts/font48.fntdata"/><Relationship Id="rId85" Type="http://schemas.openxmlformats.org/officeDocument/2006/relationships/font" Target="fonts/font53.fntdata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Relationship Id="rId67" Type="http://schemas.openxmlformats.org/officeDocument/2006/relationships/font" Target="fonts/font35.fntdata"/><Relationship Id="rId20" Type="http://schemas.openxmlformats.org/officeDocument/2006/relationships/slide" Target="slides/slide5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font" Target="fonts/font30.fntdata"/><Relationship Id="rId70" Type="http://schemas.openxmlformats.org/officeDocument/2006/relationships/font" Target="fonts/font38.fntdata"/><Relationship Id="rId75" Type="http://schemas.openxmlformats.org/officeDocument/2006/relationships/font" Target="fonts/font43.fntdata"/><Relationship Id="rId83" Type="http://schemas.openxmlformats.org/officeDocument/2006/relationships/font" Target="fonts/font51.fntdata"/><Relationship Id="rId88" Type="http://schemas.openxmlformats.org/officeDocument/2006/relationships/font" Target="fonts/font56.fntdata"/><Relationship Id="rId91" Type="http://schemas.openxmlformats.org/officeDocument/2006/relationships/font" Target="fonts/font59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font" Target="fonts/font33.fntdata"/><Relationship Id="rId73" Type="http://schemas.openxmlformats.org/officeDocument/2006/relationships/font" Target="fonts/font41.fntdata"/><Relationship Id="rId78" Type="http://schemas.openxmlformats.org/officeDocument/2006/relationships/font" Target="fonts/font46.fntdata"/><Relationship Id="rId81" Type="http://schemas.openxmlformats.org/officeDocument/2006/relationships/font" Target="fonts/font49.fntdata"/><Relationship Id="rId86" Type="http://schemas.openxmlformats.org/officeDocument/2006/relationships/font" Target="fonts/font54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6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30782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355232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2799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4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3524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1754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79818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625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793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39632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12/24/2016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32.png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“বিস্‌মিল্লাহির </a:t>
            </a:r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রহ্‌মানির রহীম</a:t>
            </a:r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581400"/>
            <a:ext cx="44196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71326"/>
            <a:ext cx="4419600" cy="29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0945" y="304799"/>
                <a:ext cx="7633855" cy="88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সেট নির্ণয়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" y="304799"/>
                <a:ext cx="7633855" cy="887551"/>
              </a:xfrm>
              <a:prstGeom prst="rect">
                <a:avLst/>
              </a:prstGeom>
              <a:blipFill rotWithShape="1">
                <a:blip r:embed="rId2"/>
                <a:stretch>
                  <a:fillRect l="-2476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035" y="1371600"/>
                <a:ext cx="8776855" cy="5349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</m:oMath>
                </a14:m>
                <a:endPara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15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𝑡</m:t>
                    </m:r>
                  </m:oMath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90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15</m:t>
                    </m:r>
                  </m:oMath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17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105</m:t>
                    </m:r>
                  </m:oMath>
                </a14:m>
                <a:endParaRPr lang="en-US" sz="28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.   ∴  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নির্ণেয়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সমাধান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সেট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bn-BD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bn-BD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5" y="1371600"/>
                <a:ext cx="8776855" cy="5349862"/>
              </a:xfrm>
              <a:prstGeom prst="rect">
                <a:avLst/>
              </a:prstGeom>
              <a:blipFill rotWithShape="1">
                <a:blip r:embed="rId3"/>
                <a:stretch>
                  <a:fillRect l="-1807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7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00"/>
                <a:ext cx="838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লঞ্চে যাত্রী সংখ্যা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47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জন।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মাথাপিছু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কেবিনের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ভাড়া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ডেকের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ভাড়ার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দ্বিগুন।</m:t>
                    </m:r>
                  </m:oMath>
                </a14:m>
                <a:endParaRPr lang="bn-BD" sz="24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ডেকের যাত্রী ভাড়া মাথা  পিছু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মোট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ভাড়া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প্রাপ্তি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1680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কেবিনের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যাত্রী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কর।</m:t>
                    </m:r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382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64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Doel-1612i3\Desktop\0a113c00ac04eaa248d24b3f1cf2b64f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9" y="1752600"/>
            <a:ext cx="7925841" cy="44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10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8956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কেবিনের যাত্রী সংখ্যা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জন।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∴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ডেকের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যাত্রী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47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জন</m:t>
                    </m:r>
                  </m:oMath>
                </a14:m>
                <a:endParaRPr lang="bn-BD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ডেকের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যাত্রী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ভাড়া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মোট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30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47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e>
                      </m:d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কেবিনের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যাত্রী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ভাড়া</m:t>
                      </m:r>
                    </m:oMath>
                  </m:oMathPara>
                </a14:m>
                <a:endParaRPr lang="bn-BD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টাকা।</m:t>
                    </m:r>
                  </m:oMath>
                </a14:m>
                <a:endParaRPr lang="bn-BD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প্রশ্নানুসারে,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47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1680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1410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1680</m:t>
                    </m:r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1410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1680</m:t>
                    </m:r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1680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1410</m:t>
                    </m:r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270</m:t>
                    </m:r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270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কেবিনের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যাত্রী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সংখ্যা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জন</m:t>
                      </m:r>
                      <m:r>
                        <a:rPr lang="bn-BD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95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81000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120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পঁচিশ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পয়সার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মুদ্রা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পঞ্চাশ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পয়সার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মুদ্রায়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মোট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35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কোন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প্রকারের</m:t>
                    </m:r>
                  </m:oMath>
                </a14:m>
                <a:endParaRPr lang="bn-BD" sz="2400" b="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মুদ্রা  সংখ্যা  কয়টি?  </a:t>
                </a:r>
                <a:endParaRPr lang="en-US" sz="2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"/>
                <a:ext cx="86868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23" t="-5147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Doel-1612i3\Desktop\a1b611d0-3b3c-11e3-9cf5-12313c0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5737"/>
            <a:ext cx="2912072" cy="29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el-1612i3\Desktop\coin50pr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46" y="1208811"/>
            <a:ext cx="3166253" cy="31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4648200"/>
                <a:ext cx="8686800" cy="1783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পঁচিশ পয়সার মুদ্রা সংখ্যা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, ∴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পঁঞ্চাশ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পয়সার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মুদ্রা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120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d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</m:oMath>
                </a14:m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পঁচিশ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পয়সার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মুদ্রায়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মোট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bn-BD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পঁঞ্চাশ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পয়সার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মুদ্রায়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মোট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bn-BD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120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8686800" cy="1783245"/>
              </a:xfrm>
              <a:prstGeom prst="rect">
                <a:avLst/>
              </a:prstGeom>
              <a:blipFill rotWithShape="1">
                <a:blip r:embed="rId5"/>
                <a:stretch>
                  <a:fillRect l="-1123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6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381000"/>
                <a:ext cx="8534400" cy="626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প্রশ্নিনুসারে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120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35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120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35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35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240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35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240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35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240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140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140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240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 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পঁচিশ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পয়সার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মুদ্রা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সংখ্যা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100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পঁঞ্চাশ পয়সার মুদ্রা সংখ্যা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120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100</m:t>
                        </m:r>
                      </m:e>
                    </m:d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</m:oMath>
                </a14:m>
                <a:endParaRPr lang="bn-BD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20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টি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পঁচিশ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পয়সার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মুদ্রা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100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টি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পঁঞ্চাশ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পয়সার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মুদ্রা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20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টি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𝐴𝑛𝑠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bn-BD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8534400" cy="6260688"/>
              </a:xfrm>
              <a:prstGeom prst="rect">
                <a:avLst/>
              </a:prstGeom>
              <a:blipFill rotWithShape="1">
                <a:blip r:embed="rId2"/>
                <a:stretch>
                  <a:fillRect l="-1071" b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371600"/>
                <a:ext cx="8458200" cy="2856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সমাধান সেট নির্ণয়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একজন ক্ষুদ্র ব্যবসায়ী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5600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বিনিয়োগ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এক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বছর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পর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 টাকার উপর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এবং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অবশিষ্ট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উপর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করলেন।</m:t>
                    </m:r>
                  </m:oMath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তিনি কত টাকার উপর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%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লাভ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করলেন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? </m:t>
                    </m:r>
                  </m:oMath>
                </a14:m>
                <a:endParaRPr lang="en-US" sz="28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8458200" cy="2856038"/>
              </a:xfrm>
              <a:prstGeom prst="rect">
                <a:avLst/>
              </a:prstGeom>
              <a:blipFill rotWithShape="1">
                <a:blip r:embed="rId2"/>
                <a:stretch>
                  <a:fillRect l="-1441" b="-5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3124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456730"/>
                <a:ext cx="8077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দুই অংক বিশিষ্ট একটি সংখ্যার অংকদ্বয়ের সমষ্টি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b="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অংকদ্বয় স্থান বিনিময় করলে যে সংখ্যা পাওয়া যায় ,তা প্রদত্ব</a:t>
                </a:r>
              </a:p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থেকে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45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070C0"/>
                        </a:solidFill>
                        <a:latin typeface="Cambria Math"/>
                        <a:cs typeface="NikoshBAN" panose="02000000000000000000" pitchFamily="2" charset="0"/>
                      </a:rPr>
                      <m:t>কম।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56730"/>
                <a:ext cx="80772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87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276600"/>
                <a:ext cx="8686800" cy="2894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i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এক চলক ব্যবহার করে ঐ সংখ্যাটি এবং স্থান বিনিময় কৃত সংখ্যাদ্ব্য নির্ণয়</a:t>
                </a:r>
              </a:p>
              <a:p>
                <a:r>
                  <a:rPr lang="bn-BD" sz="2800" i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কর।</a:t>
                </a:r>
              </a:p>
              <a:p>
                <a:r>
                  <a:rPr lang="bn-BD" sz="2800" i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সংখ্যাটি নির্ণয় কর।</a:t>
                </a:r>
              </a:p>
              <a:p>
                <a:r>
                  <a:rPr lang="bn-BD" sz="2800" i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(গ) সংখ্যাটির অংকদ্বয় যদি কোন প্রকৃত ভগ্নাংশের লব ও হর নির্দেশ করে,</a:t>
                </a:r>
              </a:p>
              <a:p>
                <a:r>
                  <a:rPr lang="bn-BD" sz="2800" i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 ,ভগ্নাংশটির লব ও হরের সাথে কোন একই সংখ্যা যোগ করলে </a:t>
                </a:r>
              </a:p>
              <a:p>
                <a:r>
                  <a:rPr lang="bn-BD" sz="2800" i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</m:t>
                    </m:r>
                    <m:r>
                      <a:rPr lang="bn-BD" sz="2800" b="0" i="1" smtClean="0">
                        <a:solidFill>
                          <a:srgbClr val="FFFF00"/>
                        </a:solidFill>
                        <a:latin typeface="Cambria Math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2800" i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76600"/>
                <a:ext cx="8686800" cy="2894190"/>
              </a:xfrm>
              <a:prstGeom prst="rect">
                <a:avLst/>
              </a:prstGeom>
              <a:blipFill rotWithShape="1">
                <a:blip r:embed="rId3"/>
                <a:stretch>
                  <a:fillRect l="-1404" t="-1899" b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3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98764"/>
            <a:ext cx="51054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64" y="213359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শিক্ষারথীর কল্যাণ কামনা করে শেষ করছি।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014" y="3505200"/>
            <a:ext cx="67437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346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golden-balance-3813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1" y="457200"/>
            <a:ext cx="730684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172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যন্ত্রটি তোমরা কখনো দেখেছো কি? এটা কিসের প্রতিক?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pa.6.1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38" y="838199"/>
            <a:ext cx="7327462" cy="47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যন্ত্রটির নাম কি?এটি কি কাজে লাগে?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6474"/>
            <a:ext cx="6858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300" y="2512874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নবম-দশম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বীজগণিত অনুঃ৫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54114"/>
            <a:ext cx="10668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৫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304800"/>
                <a:ext cx="85344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সমীকরণঃ</a:t>
                </a:r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সমীকরণে  সমান চিহ্নের দুই পক্ষে দুইটি বহুপদী থাকতে পারে ,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 এক পক্ষে শুন্য থাকতে পারে।দুই পক্ষের চলকের সর্বোচ্চ ঘাত সমান 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নাও হতে পারে। সমীকরণ সমাধান করে চলকের সর্বোচ্চ ঘাতের সমান সংখ্যক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পাওয়া যাবে। এই মান বা মানগুলোকে বলা হয় সমীকরণটির মূল।এই মূল</a:t>
                </a: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 দ্বারা সমীকরণটি সিদ্ধ হবে।যেমন ,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সমীকরণটির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আবার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,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সমীকরণে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মান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হলেও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মূল</m:t>
                    </m:r>
                  </m:oMath>
                </a14:m>
                <a:endParaRPr lang="bn-BD" sz="2800" b="0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bn-BD" sz="2800" dirty="0" smtClean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8534400" cy="3108543"/>
              </a:xfrm>
              <a:prstGeom prst="rect">
                <a:avLst/>
              </a:prstGeom>
              <a:blipFill rotWithShape="1">
                <a:blip r:embed="rId2"/>
                <a:stretch>
                  <a:fillRect l="-1429" t="-1765" r="-714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3491805"/>
                <a:ext cx="8534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অভেদঃ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সমান চিহ্নের দুই পক্ষে সমান ঘাত বিশিষ্ট দুইটি বহুপদী থাকে।চলকের সর্বোচ্চ ঘাতের সংখ্যার চেয়েও অধিক সংখ্যক মানের জন্য অভেদটি সিদ্ধ হবে।সমান চিহ্নের উভয় পক্ষের মধ্যে কোন ভেদ নেই বলেই অভেদ।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যেমন,</a:t>
                </a:r>
              </a:p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bn-BD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অভেদ, এটি </a:t>
                </a:r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সকল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মানের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জন্য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সিদ্ধ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বীজগণিতের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সকল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সূত্র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অভেদ।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91805"/>
                <a:ext cx="85344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429" t="-2446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3827" y="228599"/>
                <a:ext cx="5715000" cy="79887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827" y="228599"/>
                <a:ext cx="5715000" cy="798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127" y="1295891"/>
                <a:ext cx="8534400" cy="546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i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দেওয়া আছে,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 ,       </m:t>
                    </m:r>
                  </m:oMath>
                </a14:m>
                <a:endParaRPr lang="en-US" sz="20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400" b="0" i="1" smtClean="0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400" i="1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     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endParaRPr lang="en-US" sz="200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cs typeface="NikoshBAN" panose="02000000000000000000" pitchFamily="2" charset="0"/>
                  </a:rPr>
                  <a:t>		বা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endParaRPr lang="en-US" sz="32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endParaRPr lang="en-US" sz="2000" b="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bn-BD" sz="2400" b="0" i="1" smtClean="0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400" b="0" i="1" smtClean="0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9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27" y="1295891"/>
                <a:ext cx="8534400" cy="5463612"/>
              </a:xfrm>
              <a:prstGeom prst="rect">
                <a:avLst/>
              </a:prstGeom>
              <a:blipFill rotWithShape="1">
                <a:blip r:embed="rId3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9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9144000" cy="68519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20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16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20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45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30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45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36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4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)(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i="1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f>
                        <m:fPr>
                          <m:ctrlPr>
                            <a:rPr lang="bn-BD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	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bn-BD" sz="28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endParaRPr lang="en-US" sz="280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i="1"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i="1" dirty="0" smtClean="0"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i="1">
                          <a:latin typeface="Cambria Math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bn-BD" sz="2800" i="1"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=−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1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2800" i="1"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,        </m:t>
                    </m:r>
                    <m:r>
                      <a:rPr lang="bn-BD" sz="2800" i="1">
                        <a:latin typeface="Cambria Math"/>
                        <a:cs typeface="NikoshBAN" panose="02000000000000000000" pitchFamily="2" charset="0"/>
                      </a:rPr>
                      <m:t>বা</m:t>
                    </m:r>
                    <m:r>
                      <a:rPr lang="bn-BD" sz="2800" i="1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সমাধান</m:t>
                      </m:r>
                      <m:r>
                        <a:rPr lang="bn-BD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  <a:cs typeface="NikoshBAN" panose="02000000000000000000" pitchFamily="2" charset="0"/>
                            </a:rPr>
                            <m:t>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.</m:t>
                      </m:r>
                    </m:oMath>
                  </m:oMathPara>
                </a14:m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19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144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0218" y="228600"/>
                <a:ext cx="8458200" cy="890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i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# সমাধান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6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8" y="228600"/>
                <a:ext cx="8458200" cy="890244"/>
              </a:xfrm>
              <a:prstGeom prst="rect">
                <a:avLst/>
              </a:prstGeom>
              <a:blipFill rotWithShape="1">
                <a:blip r:embed="rId2"/>
                <a:stretch>
                  <a:fillRect l="-2161" b="-14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6418" y="1158221"/>
                <a:ext cx="8305800" cy="555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</a:t>
                </a:r>
                <a:r>
                  <a:rPr lang="bn-BD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/>
                                <a:cs typeface="NikoshBAN" panose="02000000000000000000" pitchFamily="2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 ,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অথবা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bn-BD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কিন্তু</m:t>
                    </m:r>
                    <m:r>
                      <a:rPr lang="bn-BD" sz="3200" b="0" i="1" smtClean="0"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bn-BD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নির্ণেয়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সমাধান</m:t>
                    </m:r>
                    <m:r>
                      <a:rPr lang="bn-BD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8" y="1158221"/>
                <a:ext cx="8305800" cy="5554982"/>
              </a:xfrm>
              <a:prstGeom prst="rect">
                <a:avLst/>
              </a:prstGeom>
              <a:blipFill rotWithShape="1">
                <a:blip r:embed="rId3"/>
                <a:stretch>
                  <a:fillRect l="-1909" b="-2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065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ngl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1248</Words>
  <Application>Microsoft Office PowerPoint</Application>
  <PresentationFormat>On-screen Show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58" baseType="lpstr">
      <vt:lpstr>Arial</vt:lpstr>
      <vt:lpstr>Palatino Linotype</vt:lpstr>
      <vt:lpstr>Constantia</vt:lpstr>
      <vt:lpstr>Rockwell</vt:lpstr>
      <vt:lpstr>Lucida Sans</vt:lpstr>
      <vt:lpstr>Times New Roman</vt:lpstr>
      <vt:lpstr>Tunga</vt:lpstr>
      <vt:lpstr>Courier New</vt:lpstr>
      <vt:lpstr>Book Antiqua</vt:lpstr>
      <vt:lpstr>Trebuchet MS</vt:lpstr>
      <vt:lpstr>NikoshBAN</vt:lpstr>
      <vt:lpstr>Wingdings 3</vt:lpstr>
      <vt:lpstr>Verdana</vt:lpstr>
      <vt:lpstr>Candara</vt:lpstr>
      <vt:lpstr>Wingdings 2</vt:lpstr>
      <vt:lpstr>Symbol</vt:lpstr>
      <vt:lpstr>Impact</vt:lpstr>
      <vt:lpstr>Cambria Math</vt:lpstr>
      <vt:lpstr>Franklin Gothic Book</vt:lpstr>
      <vt:lpstr>Calibri</vt:lpstr>
      <vt:lpstr>Franklin Gothic Medium</vt:lpstr>
      <vt:lpstr>Georgia</vt:lpstr>
      <vt:lpstr>Century Gothic</vt:lpstr>
      <vt:lpstr>Tahoma</vt:lpstr>
      <vt:lpstr>Wingdings</vt:lpstr>
      <vt:lpstr>Garamond</vt:lpstr>
      <vt:lpstr>Office Theme</vt:lpstr>
      <vt:lpstr>Waveform</vt:lpstr>
      <vt:lpstr>Clarity</vt:lpstr>
      <vt:lpstr>Apex</vt:lpstr>
      <vt:lpstr>BlackTie</vt:lpstr>
      <vt:lpstr>Apothecary</vt:lpstr>
      <vt:lpstr>Verve</vt:lpstr>
      <vt:lpstr>Executive</vt:lpstr>
      <vt:lpstr>Slipstream</vt:lpstr>
      <vt:lpstr>Angles</vt:lpstr>
      <vt:lpstr>Foundry</vt:lpstr>
      <vt:lpstr>NewsPrint</vt:lpstr>
      <vt:lpstr>1_Verve</vt:lpstr>
      <vt:lpstr>Paper</vt:lpstr>
      <vt:lpstr>1_BlackTie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74</cp:revision>
  <dcterms:created xsi:type="dcterms:W3CDTF">2014-06-24T12:28:56Z</dcterms:created>
  <dcterms:modified xsi:type="dcterms:W3CDTF">2016-12-24T14:39:32Z</dcterms:modified>
</cp:coreProperties>
</file>